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6" r:id="rId5"/>
    <p:sldId id="590" r:id="rId6"/>
    <p:sldId id="259" r:id="rId7"/>
    <p:sldId id="260" r:id="rId8"/>
    <p:sldId id="261" r:id="rId9"/>
    <p:sldId id="263" r:id="rId10"/>
    <p:sldId id="262" r:id="rId11"/>
    <p:sldId id="592" r:id="rId12"/>
    <p:sldId id="274" r:id="rId13"/>
    <p:sldId id="275" r:id="rId14"/>
    <p:sldId id="265" r:id="rId15"/>
    <p:sldId id="266" r:id="rId16"/>
    <p:sldId id="267" r:id="rId17"/>
    <p:sldId id="278" r:id="rId18"/>
    <p:sldId id="277" r:id="rId19"/>
    <p:sldId id="575" r:id="rId20"/>
    <p:sldId id="586" r:id="rId21"/>
    <p:sldId id="589" r:id="rId22"/>
    <p:sldId id="5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86E05E-E4A8-48CF-B4D1-8EF979359EB0}" type="datetimeFigureOut">
              <a:rPr lang="el-GR" smtClean="0"/>
              <a:pPr/>
              <a:t>25/6/2022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314956-F01F-4208-B263-4C8F8A3C64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14442" y="296622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ΕΠΙΛΗΨΙΑ ΣΤΟ ΣΧΟΛΕΙΟ</a:t>
            </a:r>
            <a:br>
              <a:rPr lang="el-GR" dirty="0"/>
            </a:br>
            <a:r>
              <a:rPr lang="el-GR" sz="2200" dirty="0" err="1"/>
              <a:t>Ενδοσχολική</a:t>
            </a:r>
            <a:r>
              <a:rPr lang="el-GR" sz="2200" dirty="0"/>
              <a:t> Επιμόρφωση</a:t>
            </a:r>
            <a:br>
              <a:rPr lang="el-GR" sz="2200" dirty="0"/>
            </a:br>
            <a:r>
              <a:rPr lang="el-GR" sz="2200" dirty="0"/>
              <a:t>17/05/2022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94524" y="4860610"/>
            <a:ext cx="7520880" cy="2854670"/>
          </a:xfrm>
        </p:spPr>
        <p:txBody>
          <a:bodyPr>
            <a:noAutofit/>
          </a:bodyPr>
          <a:lstStyle/>
          <a:p>
            <a:pPr algn="ctr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Αναστασία Παπαχρήστου, ΠΕ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ΣΧΟΛΙΚΗ Νοσηλεύτρια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Κούμπουλα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Νατάσα, ΠΕ28, </a:t>
            </a:r>
            <a:r>
              <a:rPr lang="el-GR" sz="20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Εργοθεραπεύτρια</a:t>
            </a:r>
            <a:endParaRPr lang="el-G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Αγαπη Δουλκεριδου, ΠΕ11.01, Εκπαιδευτικός Ειδικής Φυσικής Αγωγής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234E8E3-4A54-B20A-2E1E-B6488D46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09800"/>
            <a:ext cx="37433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786742" cy="925085"/>
          </a:xfrm>
        </p:spPr>
        <p:txBody>
          <a:bodyPr>
            <a:normAutofit/>
          </a:bodyPr>
          <a:lstStyle/>
          <a:p>
            <a:r>
              <a:rPr lang="el-GR" sz="3600" dirty="0"/>
              <a:t>ΑΝΤΙΜΕΤΩΠΙΣΗ-ΧΡΗΣΙΜΕΣ ΟΔΗΓΙΕΣ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28662" y="1000108"/>
            <a:ext cx="7998588" cy="5500725"/>
          </a:xfrm>
        </p:spPr>
        <p:txBody>
          <a:bodyPr>
            <a:noAutofit/>
          </a:bodyPr>
          <a:lstStyle/>
          <a:p>
            <a:r>
              <a:rPr lang="el-GR" sz="2400" dirty="0"/>
              <a:t>Κρατάμε την ηρεμία και την ψυχραιμία μας και κοιτάμε την ώρα.</a:t>
            </a:r>
          </a:p>
          <a:p>
            <a:r>
              <a:rPr lang="el-GR" sz="2400" dirty="0"/>
              <a:t>Καλούμε βοήθεια και απομακρύνουμε τους μαθητές.</a:t>
            </a:r>
          </a:p>
          <a:p>
            <a:r>
              <a:rPr lang="el-GR" sz="2400" dirty="0"/>
              <a:t>Απομακρύνουμε  αντικείμενα.</a:t>
            </a:r>
          </a:p>
          <a:p>
            <a:r>
              <a:rPr lang="el-GR" sz="2400" dirty="0"/>
              <a:t>Τοποθετούμε τον μαθητή στο πάτωμα με ήπιες κινήσεις.</a:t>
            </a:r>
          </a:p>
          <a:p>
            <a:r>
              <a:rPr lang="el-GR" sz="2400" dirty="0"/>
              <a:t>Προστατεύουμε το κεφάλι του βάζοντας ένα μαξιλάρι ή ρούχο. </a:t>
            </a:r>
          </a:p>
          <a:p>
            <a:r>
              <a:rPr lang="el-GR" sz="2400" dirty="0"/>
              <a:t>Βγάζουμε τα γυαλιά και χαλαρώνουμε σφιχτά ρούχα γύρω από τη μέση και το λαιμό</a:t>
            </a:r>
          </a:p>
          <a:p>
            <a:r>
              <a:rPr lang="el-GR" sz="2400" dirty="0"/>
              <a:t>Μένουμε δίπλα στον μαθητή και περιμένουμε να τελειώσει η κρίση κρατώντας χρόνο.</a:t>
            </a:r>
          </a:p>
          <a:p>
            <a:endParaRPr lang="el-GR" sz="24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FDC91D5-C4FB-6B8A-1ABC-AC975201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39" y="4848682"/>
            <a:ext cx="2379327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>
            <a:extLst>
              <a:ext uri="{FF2B5EF4-FFF2-40B4-BE49-F238E27FC236}">
                <a16:creationId xmlns:a16="http://schemas.microsoft.com/office/drawing/2014/main" id="{5385006D-F7C9-68FA-B7C1-340155052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9F1971-7226-F1C1-88BA-0DB470F6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cap="none" dirty="0"/>
              <a:t>Τι δεν κάνουμε; </a:t>
            </a:r>
            <a:br>
              <a:rPr lang="el-GR" cap="none" dirty="0"/>
            </a:br>
            <a:endParaRPr lang="el-GR" cap="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2E49AF-CAC5-2EF8-FAD6-221560C4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4" y="1357298"/>
            <a:ext cx="4643470" cy="4929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600" dirty="0"/>
              <a:t>Δεν προσπαθούμε να σταματήσουμε  τις κινήσεις.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600" dirty="0"/>
          </a:p>
          <a:p>
            <a:r>
              <a:rPr lang="el-GR" sz="2600" dirty="0"/>
              <a:t>Δεν δίνουμε νερό ή φάρμακο. </a:t>
            </a:r>
          </a:p>
          <a:p>
            <a:endParaRPr lang="el-GR" sz="2600" dirty="0"/>
          </a:p>
          <a:p>
            <a:r>
              <a:rPr lang="el-GR" sz="2600" dirty="0"/>
              <a:t>Δεν μετακινούμε το παιδί.</a:t>
            </a:r>
          </a:p>
          <a:p>
            <a:endParaRPr lang="el-GR" sz="2600" dirty="0"/>
          </a:p>
          <a:p>
            <a:r>
              <a:rPr lang="el-GR" sz="2600" dirty="0"/>
              <a:t>Μετά την κρίση δεν το ενοχλούμε.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BDD8F0-3504-9DC2-EBF3-5617156EE2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571612"/>
            <a:ext cx="3428992" cy="3861048"/>
          </a:xfrm>
          <a:prstGeom prst="rect">
            <a:avLst/>
          </a:prstGeom>
        </p:spPr>
      </p:pic>
      <p:pic>
        <p:nvPicPr>
          <p:cNvPr id="6" name="Γραφικό 5" descr="Κλείσιμο">
            <a:extLst>
              <a:ext uri="{FF2B5EF4-FFF2-40B4-BE49-F238E27FC236}">
                <a16:creationId xmlns:a16="http://schemas.microsoft.com/office/drawing/2014/main" id="{96D74AAE-5E01-92FF-7A7D-AEAC1045D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314" y="357166"/>
            <a:ext cx="508598" cy="50859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514687F-4631-FA1A-A2D1-72D31D83D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57166"/>
            <a:ext cx="51210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E2F9CE-FF28-5926-0A79-C3782F57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620688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l-GR" b="1" cap="none" dirty="0"/>
              <a:t>Μετά την κρίση:</a:t>
            </a:r>
            <a:br>
              <a:rPr lang="el-GR" cap="none" dirty="0"/>
            </a:br>
            <a:endParaRPr lang="el-GR" cap="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D957E9-2A7E-32EB-9726-05E64CF7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38" y="2214554"/>
            <a:ext cx="7858180" cy="4149571"/>
          </a:xfrm>
        </p:spPr>
        <p:txBody>
          <a:bodyPr>
            <a:normAutofit/>
          </a:bodyPr>
          <a:lstStyle/>
          <a:p>
            <a:r>
              <a:rPr lang="el-GR" sz="2400" dirty="0"/>
              <a:t>Το γυρίζουμε πλάγια για να αποφύγουμε πνιγμό από τα σάλια ή τη γλώσσα.</a:t>
            </a:r>
          </a:p>
          <a:p>
            <a:r>
              <a:rPr lang="el-GR" sz="2400" dirty="0"/>
              <a:t>Καθησυχάζουμε το παιδί και το αφήνουμε να ηρεμήσει ή και να κοιμηθεί.</a:t>
            </a:r>
          </a:p>
          <a:p>
            <a:r>
              <a:rPr lang="el-GR" sz="2400" dirty="0"/>
              <a:t>Ειδοποιούμε τους γονείς να το πάρουν από το σχολείο για να ξεκουραστεί.</a:t>
            </a:r>
          </a:p>
          <a:p>
            <a:r>
              <a:rPr lang="el-GR" sz="2400" dirty="0"/>
              <a:t>Καταγράφουμε τη χρονική διάρκεια της κρίσης.</a:t>
            </a:r>
          </a:p>
          <a:p>
            <a:r>
              <a:rPr lang="el-GR" sz="2400" dirty="0"/>
              <a:t>Ενθαρρύνουμε τον μαθητή.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62363B4-0408-C384-1F71-BF8406C01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6390"/>
            <a:ext cx="3285498" cy="16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5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929586" cy="1049235"/>
          </a:xfrm>
        </p:spPr>
        <p:txBody>
          <a:bodyPr>
            <a:normAutofit fontScale="90000"/>
          </a:bodyPr>
          <a:lstStyle/>
          <a:p>
            <a:r>
              <a:rPr lang="el-GR" dirty="0"/>
              <a:t>ΘΕΣΗ ΑΝΑΚΤΙΣΗΣ ΤΩΝ ΑΙΣΘΗΣΕΩΝ</a:t>
            </a:r>
          </a:p>
        </p:txBody>
      </p:sp>
      <p:pic>
        <p:nvPicPr>
          <p:cNvPr id="4" name="3 - Θέση περιεχομένου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32" y="1628800"/>
            <a:ext cx="5625743" cy="3375446"/>
          </a:xfr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E3A5C60-B71D-57DD-AFA8-6FF6D0C2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0" y="5215132"/>
            <a:ext cx="2857500" cy="16002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C81A738-CD3F-D47A-FA01-E7E56DA3C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975" y="5077767"/>
            <a:ext cx="2619375" cy="17430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98CB760-F3FA-9EA9-1BD2-B466F78B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2528887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ΠΟΤΕ ΚΑΛΟΥΜΕ ΑΣΘΕΝΟΦΟΡΟ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28662" y="1853754"/>
            <a:ext cx="8215338" cy="4311549"/>
          </a:xfrm>
        </p:spPr>
        <p:txBody>
          <a:bodyPr>
            <a:normAutofit/>
          </a:bodyPr>
          <a:lstStyle/>
          <a:p>
            <a:r>
              <a:rPr lang="el-GR" sz="2400" dirty="0"/>
              <a:t>Όταν οι σπασμοί διαρκούν πάνω από 5 λεπτά</a:t>
            </a:r>
          </a:p>
          <a:p>
            <a:r>
              <a:rPr lang="el-GR" sz="2400" dirty="0"/>
              <a:t>Όταν δεν υπάρχει ιστορικό επιληπτικών κρίσεων.</a:t>
            </a:r>
          </a:p>
          <a:p>
            <a:r>
              <a:rPr lang="el-GR" sz="2400" dirty="0"/>
              <a:t>Εάν υπάρχει τραυματισμός.</a:t>
            </a:r>
          </a:p>
          <a:p>
            <a:r>
              <a:rPr lang="el-GR" sz="2400" dirty="0"/>
              <a:t>Εάν μετά τους σπασμούς δεν υπάρχει αναπνοή και σφυγμός.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E12CC3C-D59F-F83E-DE29-01AE27381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365104"/>
            <a:ext cx="2905125" cy="15716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0B5F001-7F5B-F6B7-2E0A-96E3E1CBF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8" y="4274616"/>
            <a:ext cx="260032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142852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l-GR" cap="none" dirty="0"/>
              <a:t>Μετά την επιληπτική </a:t>
            </a:r>
            <a:br>
              <a:rPr lang="el-GR" cap="none" dirty="0"/>
            </a:br>
            <a:r>
              <a:rPr lang="el-GR" cap="none" dirty="0"/>
              <a:t>κρίση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714488"/>
            <a:ext cx="7892949" cy="4306799"/>
          </a:xfrm>
        </p:spPr>
        <p:txBody>
          <a:bodyPr>
            <a:normAutofit/>
          </a:bodyPr>
          <a:lstStyle/>
          <a:p>
            <a:r>
              <a:rPr lang="el-GR" sz="2400" b="1" dirty="0"/>
              <a:t>Αντιμετώπιση-ενημέρωση συμμαθητών</a:t>
            </a:r>
            <a:r>
              <a:rPr lang="el-GR" sz="2400" dirty="0"/>
              <a:t>: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Ενημέρωση συμμαθητών του για την ασθένεια του.</a:t>
            </a:r>
          </a:p>
          <a:p>
            <a:r>
              <a:rPr lang="el-GR" sz="2400" dirty="0"/>
              <a:t>Μαθαίνουμε να ειδοποιούν τον εκπαιδευτικό για σημάδια που δίνουν αφορμή για κρίση (φώτα που τρεμοσβήνουν, οθόνες υπολογιστών, προβολές ταινιών). </a:t>
            </a:r>
          </a:p>
          <a:p>
            <a:r>
              <a:rPr lang="el-GR" sz="2400" dirty="0"/>
              <a:t>Τονίζουμε τις δυνατότητες ή για κάποιο ταλέντο που έχει.</a:t>
            </a:r>
          </a:p>
          <a:p>
            <a:r>
              <a:rPr lang="el-GR" sz="2400" dirty="0"/>
              <a:t>Απομακρύνουμε τους μαθητές από το σημείο που έπεσε.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783226C-9B51-0B92-3085-074B281C2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0"/>
            <a:ext cx="2195736" cy="1461163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3BEA148C-7524-9114-8FA2-EFC2D0A1C673}"/>
              </a:ext>
            </a:extLst>
          </p:cNvPr>
          <p:cNvSpPr/>
          <p:nvPr/>
        </p:nvSpPr>
        <p:spPr>
          <a:xfrm>
            <a:off x="7072330" y="6000768"/>
            <a:ext cx="176368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78BDA2-4C8C-2DA8-28D7-AD4347CAE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62" y="908720"/>
            <a:ext cx="8179841" cy="5040559"/>
          </a:xfrm>
        </p:spPr>
        <p:txBody>
          <a:bodyPr>
            <a:normAutofit/>
          </a:bodyPr>
          <a:lstStyle/>
          <a:p>
            <a:r>
              <a:rPr lang="el-GR" sz="2400" b="1" dirty="0"/>
              <a:t>Συνεργασία οικογένειας σχολείου:</a:t>
            </a:r>
          </a:p>
          <a:p>
            <a:endParaRPr lang="el-GR" sz="2400" dirty="0"/>
          </a:p>
          <a:p>
            <a:r>
              <a:rPr lang="el-GR" sz="2400" dirty="0"/>
              <a:t>Ενημέρωση από τους γονείς του παιδιού για τη συχνότητα και τη διάρκεια των κρίσεων και τη φαρμακευτική αγωγή.</a:t>
            </a:r>
          </a:p>
          <a:p>
            <a:r>
              <a:rPr lang="el-GR" sz="2400" dirty="0"/>
              <a:t>Αποδοχή και από τις δύο πλευρές της ασθένειας του παιδιού χωρίς εντάσεις ή συγκρούσεις.</a:t>
            </a:r>
          </a:p>
          <a:p>
            <a:r>
              <a:rPr lang="el-GR" sz="2400" dirty="0"/>
              <a:t>Σταθερή γραμμή διαπαιδαγώγησης χωρίς υπερβολές, υπερπροστασία, υπερεκτίμηση της ασθένειας ή απόρριψη.</a:t>
            </a:r>
          </a:p>
          <a:p>
            <a:r>
              <a:rPr lang="el-GR" sz="2400" dirty="0"/>
              <a:t>Τονισμός των δυνατών σημείων του παιδιού.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580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D7D35F-4F72-6003-2A56-B1068E601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62" y="0"/>
            <a:ext cx="8215338" cy="6500834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/>
              <a:t>Γνωστικά / προβλήματα συμπεριφοράς.</a:t>
            </a:r>
            <a:endParaRPr lang="el-GR" dirty="0"/>
          </a:p>
          <a:p>
            <a:r>
              <a:rPr lang="el-GR" dirty="0"/>
              <a:t>Η επιληψία δεν είναι απαραίτητο να συνοδεύεται με προβλήματα συμπεριφοράς ή μάθησης. Τα περισσότερα μάλιστα επιληπτικά παιδιά ανταπεξέρχονται πλήρως στις απαιτήσεις του αναλυτικού προγράμματος του κανονικού σχολείου. Το επιληπτικό παιδί υποφέρει περισσότερο από την κοινωνική προκατάληψη και λιγότερο από την ασθένειά του.</a:t>
            </a:r>
          </a:p>
          <a:p>
            <a:pPr>
              <a:buNone/>
            </a:pPr>
            <a:endParaRPr lang="el-GR" dirty="0"/>
          </a:p>
          <a:p>
            <a:r>
              <a:rPr lang="el-GR" u="sng" dirty="0"/>
              <a:t>Παρόλο αυτά, μερικά από τα ψυχολογικά προβλήματα που μπορούν να παρουσιάσουν είναι:</a:t>
            </a:r>
          </a:p>
          <a:p>
            <a:r>
              <a:rPr lang="el-GR" dirty="0"/>
              <a:t>Βραδύτητα στις αντιδράσεις-Παθητικότητα σε εξωτερικά ερεθίσματα.</a:t>
            </a:r>
          </a:p>
          <a:p>
            <a:r>
              <a:rPr lang="el-GR" dirty="0"/>
              <a:t>Έλλειψη πρωτοβουλιών και ενδιαφερόντων.</a:t>
            </a:r>
          </a:p>
          <a:p>
            <a:r>
              <a:rPr lang="el-GR" dirty="0"/>
              <a:t>Αδυναμία συγκέντρωσης προσοχής-αλλαγή διαρκώς ενδιαφερόντων και δραστηριοτήτων / </a:t>
            </a:r>
            <a:r>
              <a:rPr lang="el-GR" dirty="0" err="1"/>
              <a:t>υπερκινητικότητα</a:t>
            </a:r>
            <a:r>
              <a:rPr lang="el-GR" dirty="0"/>
              <a:t>.</a:t>
            </a:r>
          </a:p>
          <a:p>
            <a:r>
              <a:rPr lang="el-GR" dirty="0"/>
              <a:t>Γρήγορη κόπωση.</a:t>
            </a:r>
          </a:p>
          <a:p>
            <a:r>
              <a:rPr lang="el-GR" dirty="0"/>
              <a:t>Συναισθήματα άγχους, μειονεκτικότητας, μελαγχολίας, ανασφάλειας, αντικοινωνικότητας, περίεργης θρησκευτικότητας (κυρίως κατά τη διάρκεια της εφηβείας).</a:t>
            </a:r>
          </a:p>
          <a:p>
            <a:r>
              <a:rPr lang="el-GR" dirty="0"/>
              <a:t>Έντονη προσκόλληση στη μητέρα.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14993A4-CF25-D9D9-D657-86F600B88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5466963"/>
            <a:ext cx="2500298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7300" y="214290"/>
            <a:ext cx="7886700" cy="790350"/>
          </a:xfrm>
        </p:spPr>
        <p:txBody>
          <a:bodyPr>
            <a:normAutofit/>
          </a:bodyPr>
          <a:lstStyle/>
          <a:p>
            <a:r>
              <a:rPr lang="el-GR" sz="2700" b="1" cap="none" dirty="0"/>
              <a:t>Επιληψία και Φυσική Δραστηριότητα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786" y="1285860"/>
            <a:ext cx="8358214" cy="4970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Τα άτομα με επιληψία δεν συμμετέχουν σε φυσικές δραστηριότητες και σε αθλήματα εξαιτίας το φόβου για πρόκληση κρίσεων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1350" dirty="0">
                <a:latin typeface="Calibri" panose="020F0502020204030204" pitchFamily="34" charset="0"/>
              </a:rPr>
              <a:t>(</a:t>
            </a:r>
            <a:r>
              <a:rPr lang="en-US" sz="1350" dirty="0" err="1">
                <a:latin typeface="Calibri" panose="020F0502020204030204" pitchFamily="34" charset="0"/>
              </a:rPr>
              <a:t>Arida</a:t>
            </a:r>
            <a:r>
              <a:rPr lang="en-US" sz="1350" dirty="0">
                <a:latin typeface="Calibri" panose="020F0502020204030204" pitchFamily="34" charset="0"/>
              </a:rPr>
              <a:t> et al., 2008)</a:t>
            </a:r>
            <a:endParaRPr lang="el-GR" sz="135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9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Κινητικά αδρανείς, αργοί στην κίνηση, στη σκέψη και στην επικοινωνία λόγω της επιληψίας, των παρενεργειών των φαρμάκων τους και της έλλειψης φυσικής δραστηριότητας.</a:t>
            </a:r>
            <a:r>
              <a:rPr lang="el-GR" sz="1800" dirty="0">
                <a:latin typeface="Calibri" panose="020F0502020204030204" pitchFamily="34" charset="0"/>
              </a:rPr>
              <a:t> </a:t>
            </a:r>
            <a:r>
              <a:rPr lang="el-GR" sz="1350" dirty="0">
                <a:latin typeface="Calibri" panose="020F0502020204030204" pitchFamily="34" charset="0"/>
              </a:rPr>
              <a:t>(</a:t>
            </a:r>
            <a:r>
              <a:rPr lang="en-US" sz="1350" dirty="0">
                <a:latin typeface="Calibri" panose="020F0502020204030204" pitchFamily="34" charset="0"/>
              </a:rPr>
              <a:t>Lennox &amp; Lennox</a:t>
            </a:r>
            <a:r>
              <a:rPr lang="el-GR" sz="1350" dirty="0">
                <a:latin typeface="Calibri" panose="020F0502020204030204" pitchFamily="34" charset="0"/>
              </a:rPr>
              <a:t>, </a:t>
            </a:r>
            <a:r>
              <a:rPr lang="en-US" sz="1350" dirty="0">
                <a:latin typeface="Calibri" panose="020F0502020204030204" pitchFamily="34" charset="0"/>
              </a:rPr>
              <a:t>1960) </a:t>
            </a:r>
            <a:endParaRPr lang="el-GR" sz="1350" dirty="0">
              <a:latin typeface="Calibri" panose="020F0502020204030204" pitchFamily="34" charset="0"/>
            </a:endParaRPr>
          </a:p>
          <a:p>
            <a:pPr>
              <a:defRPr/>
            </a:pPr>
            <a:endParaRPr lang="el-GR" sz="9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Λιγότερα ενεργά συγκριτικά με το γενικό πληθυσμό, παρόλη την μεταστροφή πλέον των ιατρικών υποδείξεων για συμμετοχή σε Φ.Δ. </a:t>
            </a:r>
            <a:r>
              <a:rPr lang="en-US" sz="1350" dirty="0">
                <a:latin typeface="Calibri" panose="020F0502020204030204" pitchFamily="34" charset="0"/>
              </a:rPr>
              <a:t>(</a:t>
            </a:r>
            <a:r>
              <a:rPr lang="en-US" sz="1350" dirty="0" err="1">
                <a:latin typeface="Calibri" panose="020F0502020204030204" pitchFamily="34" charset="0"/>
              </a:rPr>
              <a:t>Arida</a:t>
            </a:r>
            <a:r>
              <a:rPr lang="en-US" sz="1350" dirty="0">
                <a:latin typeface="Calibri" panose="020F0502020204030204" pitchFamily="34" charset="0"/>
              </a:rPr>
              <a:t> et al., 2008)</a:t>
            </a:r>
            <a:endParaRPr lang="el-GR" sz="1350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sz="9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2400" dirty="0">
                <a:latin typeface="Calibri" panose="020F0502020204030204" pitchFamily="34" charset="0"/>
              </a:rPr>
              <a:t>Αυξημένος δείκτης μάζας σώματος, μειωμένη αερόβια ικανότητα, μειωμένη </a:t>
            </a:r>
            <a:r>
              <a:rPr lang="el-GR" sz="2400" dirty="0" err="1">
                <a:latin typeface="Calibri" panose="020F0502020204030204" pitchFamily="34" charset="0"/>
              </a:rPr>
              <a:t>αυτο</a:t>
            </a:r>
            <a:r>
              <a:rPr lang="el-GR" sz="2400" dirty="0">
                <a:latin typeface="Calibri" panose="020F0502020204030204" pitchFamily="34" charset="0"/>
              </a:rPr>
              <a:t>-εκτίμηση και υψηλά επίπεδα άγχους και κατάθλιψης </a:t>
            </a:r>
            <a:r>
              <a:rPr lang="el-GR" dirty="0">
                <a:latin typeface="Calibri" panose="020F0502020204030204" pitchFamily="34" charset="0"/>
              </a:rPr>
              <a:t>  </a:t>
            </a:r>
            <a:r>
              <a:rPr lang="en-US" sz="1350" dirty="0">
                <a:latin typeface="Calibri" panose="020F0502020204030204" pitchFamily="34" charset="0"/>
              </a:rPr>
              <a:t>(Howard, </a:t>
            </a:r>
            <a:r>
              <a:rPr lang="en-US" sz="1350" dirty="0" err="1">
                <a:latin typeface="Calibri" panose="020F0502020204030204" pitchFamily="34" charset="0"/>
              </a:rPr>
              <a:t>Radloff</a:t>
            </a:r>
            <a:r>
              <a:rPr lang="en-US" sz="1350" dirty="0">
                <a:latin typeface="Calibri" panose="020F0502020204030204" pitchFamily="34" charset="0"/>
              </a:rPr>
              <a:t>, Sevier, 2004) 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48BF6BC-A9F4-8031-CC05-CEECDBA8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20" y="0"/>
            <a:ext cx="2042180" cy="12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28" y="0"/>
            <a:ext cx="6571343" cy="1049235"/>
          </a:xfrm>
        </p:spPr>
        <p:txBody>
          <a:bodyPr/>
          <a:lstStyle/>
          <a:p>
            <a:r>
              <a:rPr lang="el-GR" dirty="0"/>
              <a:t>Τι είναι επιληψία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1071546"/>
            <a:ext cx="8286776" cy="5572140"/>
          </a:xfrm>
        </p:spPr>
        <p:txBody>
          <a:bodyPr>
            <a:noAutofit/>
          </a:bodyPr>
          <a:lstStyle/>
          <a:p>
            <a:r>
              <a:rPr lang="el-GR" sz="2200" b="1" i="1" dirty="0"/>
              <a:t>   </a:t>
            </a:r>
            <a:r>
              <a:rPr lang="el-GR" sz="2200" b="1" dirty="0"/>
              <a:t>Μια χρόνια διαταραχή του εγκεφάλου, η οποία χαρακτηρίζεται από επαναλαμβανόμενους (υποτροπιάζοντες) σπασμούς (κρίσεις)</a:t>
            </a:r>
            <a:r>
              <a:rPr lang="el-GR" sz="2200" b="1" i="1" dirty="0"/>
              <a:t>οι οποίες οφείλονται σε παθολογική συγχρονισμένη νευρική δραστηριότητα των νευρικών κυττάρων του εγκεφάλου. </a:t>
            </a:r>
          </a:p>
          <a:p>
            <a:pPr marL="0" indent="0">
              <a:buNone/>
            </a:pPr>
            <a:endParaRPr lang="el-GR" sz="1100" b="1" dirty="0"/>
          </a:p>
          <a:p>
            <a:pPr marL="0" indent="0">
              <a:buNone/>
            </a:pPr>
            <a:endParaRPr lang="el-GR" sz="1100" b="1" dirty="0"/>
          </a:p>
          <a:p>
            <a:r>
              <a:rPr lang="el-GR" sz="2200" b="1" dirty="0"/>
              <a:t>Εμφανίζεται κυρίως στην παιδική, εφηβική ηλικία και στην πρώιμη περίοδο της γεροντικής ηλικίας. Η συχνότητα που παρουσιάζεται η διαταραχή αντιστοιχεί στο 1% του συνολικού πληθυσμού (50 εκ. παγκοσμίως, 100 χιλ. στην Ελλάδα).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BDCD11-C550-7BE7-5A04-C64CFD7C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786322"/>
            <a:ext cx="3214678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063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l-GR" sz="2700" b="1" cap="none" dirty="0"/>
              <a:t>Αθλήματα στην Επιληψία</a:t>
            </a:r>
            <a:endParaRPr lang="el-GR" sz="21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0101" y="1000108"/>
            <a:ext cx="7929618" cy="53837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200" dirty="0">
                <a:latin typeface="Calibri" panose="020F0502020204030204" pitchFamily="34" charset="0"/>
              </a:rPr>
              <a:t>Η πλειοψηφία των Φ.Δ. και των αθλημάτων  είναι ασφαλής εφόσον οι κρίσεις είναι ελεγχόμενες, υπάρχει συμμόρφωση στην φαρμακευτική αγωγή και υποστήριξη από την οικογένεια ή τους εκπαιδευτές </a:t>
            </a:r>
            <a:r>
              <a:rPr lang="en-US" sz="1200" dirty="0">
                <a:latin typeface="Calibri" panose="020F0502020204030204" pitchFamily="34" charset="0"/>
              </a:rPr>
              <a:t>(</a:t>
            </a:r>
            <a:r>
              <a:rPr lang="en-US" sz="1200" dirty="0" err="1">
                <a:latin typeface="Calibri" panose="020F0502020204030204" pitchFamily="34" charset="0"/>
              </a:rPr>
              <a:t>Arida</a:t>
            </a:r>
            <a:r>
              <a:rPr lang="en-US" sz="1200" dirty="0">
                <a:latin typeface="Calibri" panose="020F0502020204030204" pitchFamily="34" charset="0"/>
              </a:rPr>
              <a:t> et al., 2008)</a:t>
            </a:r>
            <a:endParaRPr lang="el-GR" sz="12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l-GR" sz="22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latin typeface="Calibri" panose="020F0502020204030204" pitchFamily="34" charset="0"/>
              </a:rPr>
              <a:t>Τα παιδιά με επιληψία πρέπει να αποφεύγουν τα αθλήματα με χτυπήματα μόνο όταν οι κρίσεις είναι πρόσφατες.</a:t>
            </a:r>
          </a:p>
          <a:p>
            <a:pPr marL="0" indent="0">
              <a:buNone/>
              <a:defRPr/>
            </a:pPr>
            <a:endParaRPr lang="el-GR" sz="9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latin typeface="Calibri" panose="020F0502020204030204" pitchFamily="34" charset="0"/>
              </a:rPr>
              <a:t>Τα παιδιά με πολύ συχνές και μη ελεγχόμενες επιληπτικές κρίσεις καλό είναι να αποφεύγουν δραστηριότητες επικίνδυνες για τη σωματική τους ακεραιότητα.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l-GR" sz="9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>
                <a:latin typeface="Calibri" panose="020F0502020204030204" pitchFamily="34" charset="0"/>
              </a:rPr>
              <a:t>Δεν υπάρχει τεκμηρίωση για το ότι τα ήπια χτυπήματα στο κεφάλι επιδεινώνουν τις επιληπτικές κρίσεις.</a:t>
            </a:r>
          </a:p>
          <a:p>
            <a:pPr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0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/>
          <p:cNvSpPr>
            <a:spLocks noGrp="1"/>
          </p:cNvSpPr>
          <p:nvPr>
            <p:ph type="title"/>
          </p:nvPr>
        </p:nvSpPr>
        <p:spPr>
          <a:xfrm>
            <a:off x="628650" y="236196"/>
            <a:ext cx="7886700" cy="672334"/>
          </a:xfrm>
        </p:spPr>
        <p:txBody>
          <a:bodyPr>
            <a:normAutofit/>
          </a:bodyPr>
          <a:lstStyle/>
          <a:p>
            <a:pPr algn="ctr"/>
            <a:r>
              <a:rPr lang="el-GR" sz="2700" b="1" cap="none" dirty="0"/>
              <a:t>Αθλήματα στην Επιληψία </a:t>
            </a:r>
            <a:endParaRPr lang="el-GR" altLang="el-GR" sz="2400" cap="none" dirty="0">
              <a:solidFill>
                <a:srgbClr val="9933FF"/>
              </a:solidFill>
            </a:endParaRPr>
          </a:p>
        </p:txBody>
      </p:sp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>
          <a:xfrm>
            <a:off x="928662" y="1052736"/>
            <a:ext cx="6059673" cy="5805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1800" b="1" dirty="0"/>
              <a:t>Τα αθλήματα που πρέπει </a:t>
            </a:r>
            <a:r>
              <a:rPr lang="el-GR" altLang="el-GR" sz="1800" b="1" dirty="0">
                <a:solidFill>
                  <a:srgbClr val="FF6600"/>
                </a:solidFill>
              </a:rPr>
              <a:t>να αποφεύγονται</a:t>
            </a:r>
            <a:r>
              <a:rPr lang="en-US" altLang="el-GR" sz="1800" b="1" dirty="0">
                <a:solidFill>
                  <a:srgbClr val="FF6600"/>
                </a:solidFill>
              </a:rPr>
              <a:t> </a:t>
            </a:r>
            <a:r>
              <a:rPr lang="el-GR" altLang="el-GR" sz="1800" b="1" dirty="0"/>
              <a:t>είναι:</a:t>
            </a:r>
          </a:p>
          <a:p>
            <a:pPr marL="0" indent="0">
              <a:buNone/>
            </a:pPr>
            <a:endParaRPr lang="el-GR" altLang="el-GR" sz="1800" b="1" dirty="0"/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Πολεμικές τέχνες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Πυγμαχία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Καταδύσεις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Ελεύθερη πτώση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Ορειβασία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Αναρρίχηση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Ιστιοπλοΐα /Ιστιοσανίδα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Χόκεϊ επί πάγου</a:t>
            </a:r>
            <a:r>
              <a:rPr lang="en-US" altLang="el-GR" dirty="0"/>
              <a:t> </a:t>
            </a:r>
            <a:r>
              <a:rPr lang="el-GR" altLang="el-GR" dirty="0"/>
              <a:t>                                               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altLang="el-GR" dirty="0"/>
              <a:t>Σκι ( θαλάσσιο ή αλπικό) </a:t>
            </a:r>
          </a:p>
          <a:p>
            <a:pPr marL="0" indent="0" eaLnBrk="1" hangingPunct="1">
              <a:buNone/>
            </a:pPr>
            <a:endParaRPr lang="el-GR" altLang="el-GR" sz="1350" i="1" dirty="0"/>
          </a:p>
          <a:p>
            <a:pPr marL="0" indent="0" eaLnBrk="1" hangingPunct="1">
              <a:buNone/>
            </a:pPr>
            <a:r>
              <a:rPr lang="el-GR" altLang="el-GR" sz="1350" b="1" i="1" dirty="0"/>
              <a:t>(</a:t>
            </a:r>
            <a:r>
              <a:rPr lang="en-US" altLang="el-GR" sz="1350" b="1" i="1" dirty="0" err="1"/>
              <a:t>Pavlou</a:t>
            </a:r>
            <a:r>
              <a:rPr lang="en-US" altLang="el-GR" sz="1350" b="1" i="1" dirty="0"/>
              <a:t> &amp; </a:t>
            </a:r>
            <a:r>
              <a:rPr lang="en-US" altLang="el-GR" sz="1350" b="1" i="1" dirty="0" err="1"/>
              <a:t>Kontopoulos</a:t>
            </a:r>
            <a:r>
              <a:rPr lang="en-US" altLang="el-GR" sz="1350" b="1" i="1" dirty="0"/>
              <a:t>, 2006)</a:t>
            </a:r>
            <a:endParaRPr lang="el-GR" altLang="el-GR" sz="1350" b="1" i="1" dirty="0"/>
          </a:p>
        </p:txBody>
      </p:sp>
      <p:pic>
        <p:nvPicPr>
          <p:cNvPr id="12290" name="Picture 2" descr="Hockey, Sports, Rink, Ice, Net, Goalie, Puck, 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6" y="1125736"/>
            <a:ext cx="1729285" cy="11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oxing, Ring, Boxers, Fight, Fighting, Blood, Pu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53" y="2847998"/>
            <a:ext cx="1745735" cy="11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now, Ski, Sarka Zahrobska, Sports, World C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6" y="4444415"/>
            <a:ext cx="1741820" cy="11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4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BDFED4E-ADE0-E5C0-9907-98D1CAB9E033}"/>
              </a:ext>
            </a:extLst>
          </p:cNvPr>
          <p:cNvSpPr/>
          <p:nvPr/>
        </p:nvSpPr>
        <p:spPr>
          <a:xfrm>
            <a:off x="1135040" y="2367806"/>
            <a:ext cx="6470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C0C0C0"/>
                </a:highlight>
              </a:rPr>
              <a:t>Ευχαριστούμε </a:t>
            </a:r>
          </a:p>
          <a:p>
            <a:pPr algn="ctr"/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C0C0C0"/>
                </a:highlight>
              </a:rPr>
              <a:t>για την προσοχή σας!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535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49235"/>
          </a:xfrm>
        </p:spPr>
        <p:txBody>
          <a:bodyPr>
            <a:normAutofit fontScale="90000"/>
          </a:bodyPr>
          <a:lstStyle/>
          <a:p>
            <a:r>
              <a:rPr lang="el-GR" dirty="0"/>
              <a:t>Βασικοί αιτιολογικοί παράγοντες</a:t>
            </a:r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071934" cy="2214578"/>
          </a:xfrm>
        </p:spPr>
      </p:pic>
      <p:pic>
        <p:nvPicPr>
          <p:cNvPr id="5" name="4 - Εικόνα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071934" cy="3286124"/>
          </a:xfrm>
          <a:prstGeom prst="rect">
            <a:avLst/>
          </a:prstGeom>
        </p:spPr>
      </p:pic>
      <p:pic>
        <p:nvPicPr>
          <p:cNvPr id="6" name="5 - Εικόνα" descr="αρχείο λήψης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357298"/>
            <a:ext cx="5072066" cy="2419400"/>
          </a:xfrm>
          <a:prstGeom prst="rect">
            <a:avLst/>
          </a:prstGeom>
        </p:spPr>
      </p:pic>
      <p:pic>
        <p:nvPicPr>
          <p:cNvPr id="7" name="6 - Εικόνα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781444"/>
            <a:ext cx="5072066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2B1018-A850-C3F2-5FEB-046F0E09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29" y="500042"/>
            <a:ext cx="657134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cap="none" dirty="0"/>
              <a:t>Παράγοντες πρόκλησης κρίσεων</a:t>
            </a:r>
            <a:br>
              <a:rPr lang="el-GR" cap="none" dirty="0"/>
            </a:br>
            <a:endParaRPr lang="el-GR" cap="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5DBFE0-9E03-5C6A-1C92-148F19D64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16832"/>
            <a:ext cx="8640959" cy="413664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Παράλειψη δόσης από το φάρμακό τους.</a:t>
            </a:r>
          </a:p>
          <a:p>
            <a:r>
              <a:rPr lang="el-GR" dirty="0"/>
              <a:t>στέρηση ύπνου.</a:t>
            </a:r>
          </a:p>
          <a:p>
            <a:r>
              <a:rPr lang="el-GR" dirty="0"/>
              <a:t>το </a:t>
            </a:r>
            <a:r>
              <a:rPr lang="el-GR" dirty="0" err="1"/>
              <a:t>stress</a:t>
            </a:r>
            <a:r>
              <a:rPr lang="el-GR" dirty="0"/>
              <a:t> (μέσω του υπεραερισμού).</a:t>
            </a:r>
          </a:p>
          <a:p>
            <a:r>
              <a:rPr lang="el-GR" dirty="0"/>
              <a:t>ορμονικές διαταραχές.</a:t>
            </a:r>
          </a:p>
          <a:p>
            <a:r>
              <a:rPr lang="el-GR" dirty="0"/>
              <a:t>υψηλός πυρετός.</a:t>
            </a:r>
          </a:p>
          <a:p>
            <a:r>
              <a:rPr lang="el-GR" dirty="0"/>
              <a:t>η υπερβολική κατανάλωση αλκοόλ.</a:t>
            </a:r>
          </a:p>
          <a:p>
            <a:r>
              <a:rPr lang="el-GR" dirty="0"/>
              <a:t>τα ναρκωτικά.</a:t>
            </a:r>
          </a:p>
          <a:p>
            <a:r>
              <a:rPr lang="el-GR" dirty="0"/>
              <a:t>απότομες αλλαγές στην ένταση και συχνότητα φωτισμού.</a:t>
            </a:r>
          </a:p>
          <a:p>
            <a:r>
              <a:rPr lang="el-GR" dirty="0"/>
              <a:t>ο εμμηνορροϊκός κύκλος στις γυναίκες. </a:t>
            </a:r>
          </a:p>
          <a:p>
            <a:r>
              <a:rPr lang="el-GR" dirty="0"/>
              <a:t>ορισμένα  συστατικά φαρμάκων, όπως η </a:t>
            </a:r>
            <a:r>
              <a:rPr lang="el-GR" dirty="0" err="1"/>
              <a:t>διφαινυδραμίνη</a:t>
            </a:r>
            <a:r>
              <a:rPr lang="el-GR" dirty="0"/>
              <a:t>.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9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DB34F7-E5A1-F030-BC55-D894DC65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00" y="214290"/>
            <a:ext cx="7892950" cy="631105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 </a:t>
            </a:r>
            <a:r>
              <a:rPr lang="el-GR" sz="2600" dirty="0"/>
              <a:t>Ειδικά για την πρόκληση κρίσεων λόγω της φωτοευαισθησίας που παρουσιάζει μια μικρή κατηγορία παιδιών με επιληψίας πρέπει να λαμβάνονται τα παρακάτω μέτρα:</a:t>
            </a:r>
          </a:p>
          <a:p>
            <a:endParaRPr lang="el-GR" dirty="0"/>
          </a:p>
          <a:p>
            <a:r>
              <a:rPr lang="el-GR" sz="2400" dirty="0"/>
              <a:t> Άμεση αντικατάσταση φωτιστικών που τρεμοσβήνουν.</a:t>
            </a:r>
          </a:p>
          <a:p>
            <a:r>
              <a:rPr lang="el-GR" sz="2400" dirty="0"/>
              <a:t>Απόσταση συσκευής τηλεόρασης τουλάχιστον 5 μέτρα, εικόνα στο ίδιο επίπεδο με τα μάτια του-να υπάρχει διάχυτο φως πίσω από την εστία προβολής.</a:t>
            </a:r>
          </a:p>
          <a:p>
            <a:r>
              <a:rPr lang="el-GR" sz="2400" dirty="0"/>
              <a:t>Μη παρακολούθηση προβολών με έντονες αλλαγές φωτισμού ή με παράσιτα (παλιές ταινίες)</a:t>
            </a:r>
          </a:p>
          <a:p>
            <a:r>
              <a:rPr lang="el-GR" sz="2400" dirty="0"/>
              <a:t>Να αποφεύγεται το «ζάπινγκ».</a:t>
            </a:r>
          </a:p>
          <a:p>
            <a:r>
              <a:rPr lang="el-GR" sz="2400" dirty="0"/>
              <a:t>Προσοχή στις οθόνες υπολογιστών (υγρών κρυστάλλων-100Hz).</a:t>
            </a:r>
          </a:p>
          <a:p>
            <a:r>
              <a:rPr lang="el-GR" sz="2400" dirty="0"/>
              <a:t>Χρήση γυαλιών ηλίου τις ημέρες με ηλιοφάνεια.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85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ΚΑΤΗΓΟΡΙΕΣ ΕΠΙΛΗΨΙΑΣ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5" y="2015733"/>
            <a:ext cx="8136905" cy="3450613"/>
          </a:xfrm>
        </p:spPr>
        <p:txBody>
          <a:bodyPr>
            <a:normAutofit/>
          </a:bodyPr>
          <a:lstStyle/>
          <a:p>
            <a:r>
              <a:rPr lang="el-GR" sz="2800" dirty="0"/>
              <a:t>ΕΣΤΙΑΚΕΣ ΚΡΙΣΕΙΣ</a:t>
            </a:r>
          </a:p>
          <a:p>
            <a:endParaRPr lang="el-GR" sz="2800" dirty="0"/>
          </a:p>
          <a:p>
            <a:r>
              <a:rPr lang="el-GR" sz="2800" dirty="0"/>
              <a:t>ΑΦΑΙΡΕΤΙΚΕΣ ΚΡΙΣΕΙΣ</a:t>
            </a:r>
          </a:p>
          <a:p>
            <a:endParaRPr lang="el-GR" sz="2800" dirty="0"/>
          </a:p>
          <a:p>
            <a:r>
              <a:rPr lang="el-GR" sz="2800" dirty="0"/>
              <a:t>ΓΕΝΙΚΕΥΜΕΝΟΙ ΤΟΝΙΚΟΚΛΟΝΙΚΟΙ ΣΠΑΣΜΟΙ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ΕΣΤΙΑΚΕΣ ΚΡΙΣΕΙΣ - ΣΥΜΠΤΩΜΑΤΑ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2015733"/>
            <a:ext cx="4857784" cy="4127911"/>
          </a:xfrm>
        </p:spPr>
        <p:txBody>
          <a:bodyPr>
            <a:normAutofit/>
          </a:bodyPr>
          <a:lstStyle/>
          <a:p>
            <a:r>
              <a:rPr lang="el-GR" sz="2600" dirty="0"/>
              <a:t>ΑΙΣΘΗΜΑ ΜΟΥΔΙΑΣΜΑΤΟΣ ΣΤΟ ΜΙΣΟ ΤΜΗΜΑ ΤΟΥ ΣΩΜΑΤΟΣ ΚΑΙ ΤΟΥ ΠΡΟΣΩΠΟΥ</a:t>
            </a:r>
          </a:p>
          <a:p>
            <a:endParaRPr lang="el-GR" sz="2600" dirty="0"/>
          </a:p>
          <a:p>
            <a:r>
              <a:rPr lang="el-GR" sz="2600" dirty="0"/>
              <a:t>ΣΠΑΣΜΟΙ ΣΤΟ ΣΕ ΕΝΑ ΜΕΡΟΣ ΤΟΥ ΣΩΜΑΤΟΣ</a:t>
            </a:r>
          </a:p>
        </p:txBody>
      </p:sp>
      <p:pic>
        <p:nvPicPr>
          <p:cNvPr id="4" name="3 - Εικόνα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849011"/>
            <a:ext cx="3203848" cy="4205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1988840"/>
            <a:ext cx="7800972" cy="2165630"/>
          </a:xfrm>
        </p:spPr>
        <p:txBody>
          <a:bodyPr>
            <a:normAutofit fontScale="90000"/>
          </a:bodyPr>
          <a:lstStyle/>
          <a:p>
            <a:r>
              <a:rPr lang="el-GR" dirty="0"/>
              <a:t>- ΑΠΟΥΣΙΑ ΑΝΤΙΔΡΑΣΗΣ ΓΙΑ 1 ΕΩΣ 2 ΛΕΠΤΑ</a:t>
            </a:r>
            <a:br>
              <a:rPr lang="el-GR" dirty="0"/>
            </a:br>
            <a:br>
              <a:rPr lang="el-GR" dirty="0"/>
            </a:br>
            <a:r>
              <a:rPr lang="el-GR" dirty="0"/>
              <a:t>- ΑΝΑΣΤΡΟΦΗ ΤΟΝ ΒΟΛΒΩΝ ΤΩΝ ΜΑΤΙΩΝ</a:t>
            </a:r>
            <a:br>
              <a:rPr lang="el-GR" dirty="0"/>
            </a:br>
            <a:endParaRPr lang="el-GR" dirty="0"/>
          </a:p>
        </p:txBody>
      </p:sp>
      <p:pic>
        <p:nvPicPr>
          <p:cNvPr id="4" name="3 - Θέση περιεχομένου" descr="αρχείο λήψης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4026658"/>
            <a:ext cx="3490119" cy="283134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A96A5-F5A0-0083-928D-6DCA0C0A4E09}"/>
              </a:ext>
            </a:extLst>
          </p:cNvPr>
          <p:cNvSpPr txBox="1"/>
          <p:nvPr/>
        </p:nvSpPr>
        <p:spPr>
          <a:xfrm>
            <a:off x="1115616" y="476672"/>
            <a:ext cx="7814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/>
              <a:t>ΑΦΑΙΡΕΤΙΚΕΣ ΚΡΙΣΕΙΣ - ΣΥΜΠΤΩΜΑΤΑ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867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ΓΕΝΙΚΕΥΜΕΝΟΙ ΤΟΝΙΚΟΚΛΟΝΙΚΟΙ ΣΠΑΣΜΟΙ -  </a:t>
            </a:r>
            <a:br>
              <a:rPr lang="el-GR" dirty="0"/>
            </a:br>
            <a:r>
              <a:rPr lang="el-GR" dirty="0"/>
              <a:t>ΣΥΜΠΤΩΜΑΤΑ</a:t>
            </a:r>
          </a:p>
        </p:txBody>
      </p:sp>
      <p:pic>
        <p:nvPicPr>
          <p:cNvPr id="4" name="3 - Εικόνα" descr="αρχείο λήψης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76" y="1827760"/>
            <a:ext cx="8153024" cy="50302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734</TotalTime>
  <Words>1000</Words>
  <Application>Microsoft Office PowerPoint</Application>
  <PresentationFormat>Προβολή στην οθόνη (4:3)</PresentationFormat>
  <Paragraphs>125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Verdana</vt:lpstr>
      <vt:lpstr>Wingdings</vt:lpstr>
      <vt:lpstr>Wingdings 2</vt:lpstr>
      <vt:lpstr>Ηλιοστάσιο</vt:lpstr>
      <vt:lpstr>ΕΠΙΛΗΨΙΑ ΣΤΟ ΣΧΟΛΕΙΟ Ενδοσχολική Επιμόρφωση 17/05/2022</vt:lpstr>
      <vt:lpstr>Τι είναι επιληψία</vt:lpstr>
      <vt:lpstr>Βασικοί αιτιολογικοί παράγοντες</vt:lpstr>
      <vt:lpstr>Παράγοντες πρόκλησης κρίσεων </vt:lpstr>
      <vt:lpstr>Παρουσίαση του PowerPoint</vt:lpstr>
      <vt:lpstr>ΚΑΤΗΓΟΡΙΕΣ ΕΠΙΛΗΨΙΑΣ</vt:lpstr>
      <vt:lpstr>ΕΣΤΙΑΚΕΣ ΚΡΙΣΕΙΣ - ΣΥΜΠΤΩΜΑΤΑ </vt:lpstr>
      <vt:lpstr>- ΑΠΟΥΣΙΑ ΑΝΤΙΔΡΑΣΗΣ ΓΙΑ 1 ΕΩΣ 2 ΛΕΠΤΑ  - ΑΝΑΣΤΡΟΦΗ ΤΟΝ ΒΟΛΒΩΝ ΤΩΝ ΜΑΤΙΩΝ </vt:lpstr>
      <vt:lpstr>ΓΕΝΙΚΕΥΜΕΝΟΙ ΤΟΝΙΚΟΚΛΟΝΙΚΟΙ ΣΠΑΣΜΟΙ -   ΣΥΜΠΤΩΜΑΤΑ</vt:lpstr>
      <vt:lpstr>ΑΝΤΙΜΕΤΩΠΙΣΗ-ΧΡΗΣΙΜΕΣ ΟΔΗΓΙΕΣ</vt:lpstr>
      <vt:lpstr>Παρουσίαση του PowerPoint</vt:lpstr>
      <vt:lpstr>Τι δεν κάνουμε;  </vt:lpstr>
      <vt:lpstr>Μετά την κρίση: </vt:lpstr>
      <vt:lpstr>ΘΕΣΗ ΑΝΑΚΤΙΣΗΣ ΤΩΝ ΑΙΣΘΗΣΕΩΝ</vt:lpstr>
      <vt:lpstr>ΠΟΤΕ ΚΑΛΟΥΜΕ ΑΣΘΕΝΟΦΟΡΟ;</vt:lpstr>
      <vt:lpstr>Μετά την επιληπτική  κρίση</vt:lpstr>
      <vt:lpstr>Παρουσίαση του PowerPoint</vt:lpstr>
      <vt:lpstr>Παρουσίαση του PowerPoint</vt:lpstr>
      <vt:lpstr>Επιληψία και Φυσική Δραστηριότητα</vt:lpstr>
      <vt:lpstr>Αθλήματα στην Επιληψία</vt:lpstr>
      <vt:lpstr>Αθλήματα στην Επιληψία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ΕΠΙΛΗΨΙΑ ΣΤΟ ΣΧΟΛΕΙΟ</dc:title>
  <dc:creator>Admin</dc:creator>
  <cp:lastModifiedBy>---------</cp:lastModifiedBy>
  <cp:revision>41</cp:revision>
  <dcterms:created xsi:type="dcterms:W3CDTF">2022-05-16T07:09:20Z</dcterms:created>
  <dcterms:modified xsi:type="dcterms:W3CDTF">2022-06-25T07:59:45Z</dcterms:modified>
</cp:coreProperties>
</file>